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PT Sans Narrow"/>
      <p:regular r:id="rId23"/>
      <p:bold r:id="rId24"/>
    </p:embeddedFont>
    <p:embeddedFont>
      <p:font typeface="Open Sans"/>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PTSansNarrow-bold.fntdata"/><Relationship Id="rId23" Type="http://schemas.openxmlformats.org/officeDocument/2006/relationships/font" Target="fonts/PTSansNarrow-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penSans-bold.fntdata"/><Relationship Id="rId25" Type="http://schemas.openxmlformats.org/officeDocument/2006/relationships/font" Target="fonts/OpenSans-regular.fntdata"/><Relationship Id="rId28" Type="http://schemas.openxmlformats.org/officeDocument/2006/relationships/font" Target="fonts/OpenSans-boldItalic.fntdata"/><Relationship Id="rId27" Type="http://schemas.openxmlformats.org/officeDocument/2006/relationships/font" Target="fonts/Open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usejournal.com/part-1-gentle-introduction-to-apis-for-non-technical-people-what-is-it-fde4d97a3083" TargetMode="External"/><Relationship Id="rId3" Type="http://schemas.openxmlformats.org/officeDocument/2006/relationships/hyperlink" Target="https://medium.com/apinf/apis-for-non-techies-like-myself-259f60042ba"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d29bca118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d29bca118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cdd7a22a79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cdd7a22a79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cdd7a22a7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cdd7a22a7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cdd7a22a79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cdd7a22a79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cdd7a22a79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cdd7a22a79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cdd7a22a79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cdd7a22a79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cdd7a22a79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cdd7a22a79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cdd7a22a79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cdd7a22a79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cdd7a22a79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cdd7a22a79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d228abfd5b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d228abfd5b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code for today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cdd7a22a7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dd7a22a7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cdd7a22a79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cdd7a22a79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d228abfd5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d228abfd5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https://blog.usejournal.com/part-1-gentle-introduction-to-apis-for-non-technical-people-what-is-it-fde4d97a3083</a:t>
            </a:r>
            <a:endParaRPr/>
          </a:p>
          <a:p>
            <a:pPr indent="0" lvl="0" marL="0" rtl="0" algn="l">
              <a:spcBef>
                <a:spcPts val="0"/>
              </a:spcBef>
              <a:spcAft>
                <a:spcPts val="0"/>
              </a:spcAft>
              <a:buNone/>
            </a:pPr>
            <a:r>
              <a:rPr lang="en" u="sng">
                <a:solidFill>
                  <a:schemeClr val="hlink"/>
                </a:solidFill>
                <a:hlinkClick r:id="rId3"/>
              </a:rPr>
              <a:t>https://medium.com/apinf/apis-for-non-techies-like-myself-259f60042ba</a:t>
            </a:r>
            <a:r>
              <a:rPr lang="en"/>
              <a: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cdd7a22a7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cdd7a22a7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cdd7a22a7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cdd7a22a7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cdd7a22a7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cdd7a22a7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Starting at 12:05 PM!</a:t>
            </a:r>
            <a:endParaRPr/>
          </a:p>
        </p:txBody>
      </p:sp>
      <p:sp>
        <p:nvSpPr>
          <p:cNvPr id="67" name="Google Shape;67;p13"/>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
              <a:t>Until then, enjoy the music and turn on your camera if you can!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One Last Explanation...</a:t>
            </a:r>
            <a:endParaRPr/>
          </a:p>
        </p:txBody>
      </p:sp>
      <p:sp>
        <p:nvSpPr>
          <p:cNvPr id="127" name="Google Shape;127;p2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An API is like a language - it enables programs to </a:t>
            </a:r>
            <a:r>
              <a:rPr lang="en"/>
              <a:t>communicate</a:t>
            </a:r>
            <a:r>
              <a:rPr lang="en"/>
              <a:t> with each other and to transmit information, commands or alerts. </a:t>
            </a:r>
            <a:endParaRPr/>
          </a:p>
          <a:p>
            <a:pPr indent="-342900" lvl="0" marL="457200" rtl="0" algn="l">
              <a:spcBef>
                <a:spcPts val="0"/>
              </a:spcBef>
              <a:spcAft>
                <a:spcPts val="0"/>
              </a:spcAft>
              <a:buSzPts val="1800"/>
              <a:buChar char="-"/>
            </a:pPr>
            <a:r>
              <a:rPr lang="en"/>
              <a:t>When a </a:t>
            </a:r>
            <a:r>
              <a:rPr lang="en"/>
              <a:t>company</a:t>
            </a:r>
            <a:r>
              <a:rPr lang="en"/>
              <a:t> releases an API, it </a:t>
            </a:r>
            <a:r>
              <a:rPr lang="en"/>
              <a:t>essentially</a:t>
            </a:r>
            <a:r>
              <a:rPr lang="en"/>
              <a:t> allows the developer to access their service, thus </a:t>
            </a:r>
            <a:r>
              <a:rPr lang="en"/>
              <a:t>helping</a:t>
            </a:r>
            <a:r>
              <a:rPr lang="en"/>
              <a:t> the consumer to communicate with the </a:t>
            </a:r>
            <a:r>
              <a:rPr lang="en"/>
              <a:t>company</a:t>
            </a:r>
            <a:r>
              <a:rPr lang="en"/>
              <a:t>’s product. </a:t>
            </a:r>
            <a:endParaRPr/>
          </a:p>
          <a:p>
            <a:pPr indent="-342900" lvl="0" marL="457200" rtl="0" algn="l">
              <a:spcBef>
                <a:spcPts val="0"/>
              </a:spcBef>
              <a:spcAft>
                <a:spcPts val="0"/>
              </a:spcAft>
              <a:buSzPts val="1800"/>
              <a:buChar char="-"/>
            </a:pPr>
            <a:r>
              <a:rPr lang="en"/>
              <a:t>“So APIs define a list of commands as well as the necessary format of those commands. When a company releases an API for their software, it means that they’ve basically told everyone: here is what you can get from our program and here is exactly how you have to ask to get it.”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311700" y="2846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Breaking it down even further...</a:t>
            </a:r>
            <a:endParaRPr/>
          </a:p>
        </p:txBody>
      </p:sp>
      <p:sp>
        <p:nvSpPr>
          <p:cNvPr id="133" name="Google Shape;133;p23"/>
          <p:cNvSpPr/>
          <p:nvPr/>
        </p:nvSpPr>
        <p:spPr>
          <a:xfrm>
            <a:off x="584489" y="2308472"/>
            <a:ext cx="1643100" cy="966600"/>
          </a:xfrm>
          <a:prstGeom prst="rect">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Courier New"/>
                <a:ea typeface="Courier New"/>
                <a:cs typeface="Courier New"/>
                <a:sym typeface="Courier New"/>
              </a:rPr>
              <a:t>Program A</a:t>
            </a:r>
            <a:endParaRPr sz="2400">
              <a:latin typeface="Courier New"/>
              <a:ea typeface="Courier New"/>
              <a:cs typeface="Courier New"/>
              <a:sym typeface="Courier New"/>
            </a:endParaRPr>
          </a:p>
        </p:txBody>
      </p:sp>
      <p:cxnSp>
        <p:nvCxnSpPr>
          <p:cNvPr id="134" name="Google Shape;134;p23"/>
          <p:cNvCxnSpPr/>
          <p:nvPr/>
        </p:nvCxnSpPr>
        <p:spPr>
          <a:xfrm>
            <a:off x="2227747" y="2670920"/>
            <a:ext cx="978900" cy="0"/>
          </a:xfrm>
          <a:prstGeom prst="straightConnector1">
            <a:avLst/>
          </a:prstGeom>
          <a:noFill/>
          <a:ln cap="flat" cmpd="sng" w="9525">
            <a:solidFill>
              <a:srgbClr val="000000"/>
            </a:solidFill>
            <a:prstDash val="solid"/>
            <a:round/>
            <a:headEnd len="med" w="med" type="none"/>
            <a:tailEnd len="med" w="med" type="triangle"/>
          </a:ln>
        </p:spPr>
      </p:cxnSp>
      <p:sp>
        <p:nvSpPr>
          <p:cNvPr id="135" name="Google Shape;135;p23"/>
          <p:cNvSpPr/>
          <p:nvPr/>
        </p:nvSpPr>
        <p:spPr>
          <a:xfrm>
            <a:off x="3279153" y="2291220"/>
            <a:ext cx="1426200" cy="966600"/>
          </a:xfrm>
          <a:prstGeom prst="ellipse">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Courier New"/>
                <a:ea typeface="Courier New"/>
                <a:cs typeface="Courier New"/>
                <a:sym typeface="Courier New"/>
              </a:rPr>
              <a:t>API</a:t>
            </a:r>
            <a:endParaRPr sz="2400">
              <a:latin typeface="Courier New"/>
              <a:ea typeface="Courier New"/>
              <a:cs typeface="Courier New"/>
              <a:sym typeface="Courier New"/>
            </a:endParaRPr>
          </a:p>
        </p:txBody>
      </p:sp>
      <p:cxnSp>
        <p:nvCxnSpPr>
          <p:cNvPr id="136" name="Google Shape;136;p23"/>
          <p:cNvCxnSpPr/>
          <p:nvPr/>
        </p:nvCxnSpPr>
        <p:spPr>
          <a:xfrm>
            <a:off x="4741214" y="2670920"/>
            <a:ext cx="978900" cy="0"/>
          </a:xfrm>
          <a:prstGeom prst="straightConnector1">
            <a:avLst/>
          </a:prstGeom>
          <a:noFill/>
          <a:ln cap="flat" cmpd="sng" w="9525">
            <a:solidFill>
              <a:srgbClr val="000000"/>
            </a:solidFill>
            <a:prstDash val="solid"/>
            <a:round/>
            <a:headEnd len="med" w="med" type="none"/>
            <a:tailEnd len="med" w="med" type="triangle"/>
          </a:ln>
        </p:spPr>
      </p:cxnSp>
      <p:sp>
        <p:nvSpPr>
          <p:cNvPr id="137" name="Google Shape;137;p23"/>
          <p:cNvSpPr/>
          <p:nvPr/>
        </p:nvSpPr>
        <p:spPr>
          <a:xfrm>
            <a:off x="5756476" y="2291220"/>
            <a:ext cx="1643100" cy="966600"/>
          </a:xfrm>
          <a:prstGeom prst="rect">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Courier New"/>
                <a:ea typeface="Courier New"/>
                <a:cs typeface="Courier New"/>
                <a:sym typeface="Courier New"/>
              </a:rPr>
              <a:t>Program B</a:t>
            </a:r>
            <a:endParaRPr sz="2400">
              <a:latin typeface="Courier New"/>
              <a:ea typeface="Courier New"/>
              <a:cs typeface="Courier New"/>
              <a:sym typeface="Courier New"/>
            </a:endParaRPr>
          </a:p>
        </p:txBody>
      </p:sp>
      <p:cxnSp>
        <p:nvCxnSpPr>
          <p:cNvPr id="138" name="Google Shape;138;p23"/>
          <p:cNvCxnSpPr/>
          <p:nvPr/>
        </p:nvCxnSpPr>
        <p:spPr>
          <a:xfrm flipH="1">
            <a:off x="4729379" y="2869406"/>
            <a:ext cx="1002900" cy="17400"/>
          </a:xfrm>
          <a:prstGeom prst="straightConnector1">
            <a:avLst/>
          </a:prstGeom>
          <a:noFill/>
          <a:ln cap="flat" cmpd="sng" w="9525">
            <a:solidFill>
              <a:srgbClr val="000000"/>
            </a:solidFill>
            <a:prstDash val="solid"/>
            <a:round/>
            <a:headEnd len="med" w="med" type="none"/>
            <a:tailEnd len="med" w="med" type="triangle"/>
          </a:ln>
        </p:spPr>
      </p:cxnSp>
      <p:cxnSp>
        <p:nvCxnSpPr>
          <p:cNvPr id="139" name="Google Shape;139;p23"/>
          <p:cNvCxnSpPr/>
          <p:nvPr/>
        </p:nvCxnSpPr>
        <p:spPr>
          <a:xfrm flipH="1">
            <a:off x="2252089" y="2869406"/>
            <a:ext cx="930300" cy="17400"/>
          </a:xfrm>
          <a:prstGeom prst="straightConnector1">
            <a:avLst/>
          </a:prstGeom>
          <a:noFill/>
          <a:ln cap="flat" cmpd="sng" w="9525">
            <a:solidFill>
              <a:srgbClr val="000000"/>
            </a:solidFill>
            <a:prstDash val="solid"/>
            <a:round/>
            <a:headEnd len="med" w="med" type="none"/>
            <a:tailEnd len="med" w="med" type="triangle"/>
          </a:ln>
        </p:spPr>
      </p:cxnSp>
      <p:sp>
        <p:nvSpPr>
          <p:cNvPr id="140" name="Google Shape;140;p23"/>
          <p:cNvSpPr/>
          <p:nvPr/>
        </p:nvSpPr>
        <p:spPr>
          <a:xfrm>
            <a:off x="2759509" y="1065800"/>
            <a:ext cx="2465100" cy="405600"/>
          </a:xfrm>
          <a:prstGeom prst="foldedCorner">
            <a:avLst>
              <a:gd fmla="val 16667" name="adj"/>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ourier New"/>
                <a:ea typeface="Courier New"/>
                <a:cs typeface="Courier New"/>
                <a:sym typeface="Courier New"/>
              </a:rPr>
              <a:t>Documentation</a:t>
            </a:r>
            <a:endParaRPr sz="1800">
              <a:latin typeface="Courier New"/>
              <a:ea typeface="Courier New"/>
              <a:cs typeface="Courier New"/>
              <a:sym typeface="Courier New"/>
            </a:endParaRPr>
          </a:p>
        </p:txBody>
      </p:sp>
      <p:sp>
        <p:nvSpPr>
          <p:cNvPr id="141" name="Google Shape;141;p23"/>
          <p:cNvSpPr/>
          <p:nvPr/>
        </p:nvSpPr>
        <p:spPr>
          <a:xfrm>
            <a:off x="5889490" y="3671910"/>
            <a:ext cx="1510200" cy="673200"/>
          </a:xfrm>
          <a:prstGeom prst="can">
            <a:avLst>
              <a:gd fmla="val 250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ourier New"/>
                <a:ea typeface="Courier New"/>
                <a:cs typeface="Courier New"/>
                <a:sym typeface="Courier New"/>
              </a:rPr>
              <a:t>Database</a:t>
            </a:r>
            <a:endParaRPr sz="1800">
              <a:latin typeface="Courier New"/>
              <a:ea typeface="Courier New"/>
              <a:cs typeface="Courier New"/>
              <a:sym typeface="Courier New"/>
            </a:endParaRPr>
          </a:p>
        </p:txBody>
      </p:sp>
      <p:cxnSp>
        <p:nvCxnSpPr>
          <p:cNvPr id="142" name="Google Shape;142;p23"/>
          <p:cNvCxnSpPr>
            <a:stCxn id="137" idx="2"/>
            <a:endCxn id="141" idx="0"/>
          </p:cNvCxnSpPr>
          <p:nvPr/>
        </p:nvCxnSpPr>
        <p:spPr>
          <a:xfrm flipH="1" rot="-5400000">
            <a:off x="6320176" y="3515670"/>
            <a:ext cx="582300" cy="66600"/>
          </a:xfrm>
          <a:prstGeom prst="bentConnector3">
            <a:avLst>
              <a:gd fmla="val 35556" name="adj1"/>
            </a:avLst>
          </a:prstGeom>
          <a:noFill/>
          <a:ln cap="flat" cmpd="sng" w="9525">
            <a:solidFill>
              <a:srgbClr val="000000"/>
            </a:solidFill>
            <a:prstDash val="solid"/>
            <a:round/>
            <a:headEnd len="med" w="med" type="stealth"/>
            <a:tailEnd len="med" w="med" type="triangle"/>
          </a:ln>
        </p:spPr>
      </p:cxnSp>
      <p:cxnSp>
        <p:nvCxnSpPr>
          <p:cNvPr id="143" name="Google Shape;143;p23"/>
          <p:cNvCxnSpPr>
            <a:stCxn id="140" idx="2"/>
            <a:endCxn id="135" idx="0"/>
          </p:cNvCxnSpPr>
          <p:nvPr/>
        </p:nvCxnSpPr>
        <p:spPr>
          <a:xfrm>
            <a:off x="3992059" y="1471400"/>
            <a:ext cx="300" cy="819900"/>
          </a:xfrm>
          <a:prstGeom prst="straightConnector1">
            <a:avLst/>
          </a:prstGeom>
          <a:noFill/>
          <a:ln cap="flat" cmpd="sng" w="9525">
            <a:solidFill>
              <a:srgbClr val="000000"/>
            </a:solidFill>
            <a:prstDash val="solid"/>
            <a:round/>
            <a:headEnd len="med" w="med" type="none"/>
            <a:tailEnd len="med" w="med" type="triangle"/>
          </a:ln>
        </p:spPr>
      </p:cxnSp>
      <p:sp>
        <p:nvSpPr>
          <p:cNvPr id="144" name="Google Shape;144;p23"/>
          <p:cNvSpPr txBox="1"/>
          <p:nvPr/>
        </p:nvSpPr>
        <p:spPr>
          <a:xfrm>
            <a:off x="814080" y="3438938"/>
            <a:ext cx="123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(Customer)</a:t>
            </a:r>
            <a:endParaRPr/>
          </a:p>
        </p:txBody>
      </p:sp>
      <p:sp>
        <p:nvSpPr>
          <p:cNvPr id="145" name="Google Shape;145;p23"/>
          <p:cNvSpPr txBox="1"/>
          <p:nvPr/>
        </p:nvSpPr>
        <p:spPr>
          <a:xfrm>
            <a:off x="3629560" y="3482097"/>
            <a:ext cx="97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(Waiter)</a:t>
            </a:r>
            <a:endParaRPr/>
          </a:p>
        </p:txBody>
      </p:sp>
      <p:sp>
        <p:nvSpPr>
          <p:cNvPr id="146" name="Google Shape;146;p23"/>
          <p:cNvSpPr txBox="1"/>
          <p:nvPr/>
        </p:nvSpPr>
        <p:spPr>
          <a:xfrm>
            <a:off x="5562949" y="1195258"/>
            <a:ext cx="100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(Menu)</a:t>
            </a:r>
            <a:endParaRPr/>
          </a:p>
        </p:txBody>
      </p:sp>
      <p:sp>
        <p:nvSpPr>
          <p:cNvPr id="147" name="Google Shape;147;p23"/>
          <p:cNvSpPr txBox="1"/>
          <p:nvPr/>
        </p:nvSpPr>
        <p:spPr>
          <a:xfrm>
            <a:off x="7556614" y="2679537"/>
            <a:ext cx="100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(Kitchen)</a:t>
            </a:r>
            <a:endParaRPr/>
          </a:p>
        </p:txBody>
      </p:sp>
      <p:sp>
        <p:nvSpPr>
          <p:cNvPr id="148" name="Google Shape;148;p23"/>
          <p:cNvSpPr txBox="1"/>
          <p:nvPr/>
        </p:nvSpPr>
        <p:spPr>
          <a:xfrm>
            <a:off x="5732292" y="4534900"/>
            <a:ext cx="222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(Storeroom/Storage)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One Last Analogy</a:t>
            </a:r>
            <a:endParaRPr/>
          </a:p>
        </p:txBody>
      </p:sp>
      <p:sp>
        <p:nvSpPr>
          <p:cNvPr id="154" name="Google Shape;154;p2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“[Think of] </a:t>
            </a:r>
            <a:r>
              <a:rPr lang="en"/>
              <a:t>APIs as bridges. There is river, </a:t>
            </a:r>
            <a:r>
              <a:rPr lang="en"/>
              <a:t>and</a:t>
            </a:r>
            <a:r>
              <a:rPr lang="en"/>
              <a:t> roads on both sides of the river. For the cars to go from one side to the other, there needs to be a bridge. If you have a bridge, you may need to control the amount of traffic; only a certain number of cars can pass every hour. Since it is fairly expensive to build the bridge, you may also want to collect a toll for using the bridge. This is true for APIs as well; data traffic needs to be controlled to prevent server congestion. Charging a fee for the API enables the company to recover its costs.</a:t>
            </a:r>
            <a:endParaRPr/>
          </a:p>
        </p:txBody>
      </p:sp>
      <p:pic>
        <p:nvPicPr>
          <p:cNvPr id="155" name="Google Shape;155;p24"/>
          <p:cNvPicPr preferRelativeResize="0"/>
          <p:nvPr/>
        </p:nvPicPr>
        <p:blipFill>
          <a:blip r:embed="rId3">
            <a:alphaModFix/>
          </a:blip>
          <a:stretch>
            <a:fillRect/>
          </a:stretch>
        </p:blipFill>
        <p:spPr>
          <a:xfrm>
            <a:off x="7239025" y="3679650"/>
            <a:ext cx="1724524" cy="12933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Ok, So What?</a:t>
            </a:r>
            <a:endParaRPr/>
          </a:p>
        </p:txBody>
      </p:sp>
      <p:sp>
        <p:nvSpPr>
          <p:cNvPr id="161" name="Google Shape;161;p2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Cool, we know what an API is. But why is it important? Why do we care?</a:t>
            </a:r>
            <a:endParaRPr/>
          </a:p>
          <a:p>
            <a:pPr indent="-342900" lvl="0" marL="457200" rtl="0" algn="l">
              <a:spcBef>
                <a:spcPts val="0"/>
              </a:spcBef>
              <a:spcAft>
                <a:spcPts val="0"/>
              </a:spcAft>
              <a:buSzPts val="1800"/>
              <a:buChar char="-"/>
            </a:pPr>
            <a:r>
              <a:rPr lang="en"/>
              <a:t>They are used for everything (hint: slide 4)</a:t>
            </a:r>
            <a:endParaRPr/>
          </a:p>
          <a:p>
            <a:pPr indent="-342900" lvl="0" marL="457200" rtl="0" algn="l">
              <a:spcBef>
                <a:spcPts val="0"/>
              </a:spcBef>
              <a:spcAft>
                <a:spcPts val="0"/>
              </a:spcAft>
              <a:buSzPts val="1800"/>
              <a:buChar char="-"/>
            </a:pPr>
            <a:r>
              <a:rPr lang="en"/>
              <a:t>They enable programs to communicate with each other independent of the programming language they are written in, while they abide by certain rules and restrictions. It would be impractical to have to know every single language in the world just to start coding!  </a:t>
            </a:r>
            <a:endParaRPr/>
          </a:p>
          <a:p>
            <a:pPr indent="-342900" lvl="0" marL="457200" rtl="0" algn="l">
              <a:spcBef>
                <a:spcPts val="0"/>
              </a:spcBef>
              <a:spcAft>
                <a:spcPts val="0"/>
              </a:spcAft>
              <a:buSzPts val="1800"/>
              <a:buChar char="-"/>
            </a:pPr>
            <a:r>
              <a:rPr lang="en"/>
              <a:t>You don’t have to exit your program or website to use someone else’s data. For example, your website can display weather data without the user having to go to weather.com. </a:t>
            </a:r>
            <a:endParaRPr/>
          </a:p>
          <a:p>
            <a:pPr indent="0" lvl="0" marL="0" rtl="0" algn="l">
              <a:spcBef>
                <a:spcPts val="120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 Still Not Convinced...</a:t>
            </a:r>
            <a:endParaRPr/>
          </a:p>
        </p:txBody>
      </p:sp>
      <p:sp>
        <p:nvSpPr>
          <p:cNvPr id="167" name="Google Shape;167;p2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They reduce complexity. Could you imagine having to talk to a Google Engineer everytime you wanted to put an event on your calendar or send an email? Or how about re-engineering Alexa any time you want to ask it to add something to your shopping list? </a:t>
            </a:r>
            <a:endParaRPr/>
          </a:p>
          <a:p>
            <a:pPr indent="-342900" lvl="0" marL="457200" rtl="0" algn="l">
              <a:spcBef>
                <a:spcPts val="0"/>
              </a:spcBef>
              <a:spcAft>
                <a:spcPts val="0"/>
              </a:spcAft>
              <a:buSzPts val="1800"/>
              <a:buChar char="-"/>
            </a:pPr>
            <a:r>
              <a:rPr lang="en"/>
              <a:t>They enable the internet of things! Think about it - how can all of the different companies in the world, with all their quirks and nuances, ever agree to work together? How can your digital assistant play music from Spotify or order something off of Amazon? How can Alexa control the lights in your house or open your garage? </a:t>
            </a:r>
            <a:endParaRPr/>
          </a:p>
          <a:p>
            <a:pPr indent="0" lvl="0" marL="0" rtl="0" algn="l">
              <a:spcBef>
                <a:spcPts val="120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7"/>
          <p:cNvSpPr txBox="1"/>
          <p:nvPr>
            <p:ph type="title"/>
          </p:nvPr>
        </p:nvSpPr>
        <p:spPr>
          <a:xfrm>
            <a:off x="311700" y="4149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Some Incredibly Practical Use Cases...</a:t>
            </a:r>
            <a:endParaRPr/>
          </a:p>
        </p:txBody>
      </p:sp>
      <p:sp>
        <p:nvSpPr>
          <p:cNvPr id="173" name="Google Shape;173;p2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They’re the bread and butter of any major corporation and you will most assuredly be working with them if you decide to start a career in software development! </a:t>
            </a:r>
            <a:endParaRPr/>
          </a:p>
          <a:p>
            <a:pPr indent="-342900" lvl="0" marL="457200" rtl="0" algn="l">
              <a:spcBef>
                <a:spcPts val="0"/>
              </a:spcBef>
              <a:spcAft>
                <a:spcPts val="0"/>
              </a:spcAft>
              <a:buSzPts val="1800"/>
              <a:buChar char="-"/>
            </a:pPr>
            <a:r>
              <a:rPr lang="en"/>
              <a:t>Knowledge</a:t>
            </a:r>
            <a:r>
              <a:rPr lang="en"/>
              <a:t> of API’s and </a:t>
            </a:r>
            <a:r>
              <a:rPr lang="en"/>
              <a:t>manipulating</a:t>
            </a:r>
            <a:r>
              <a:rPr lang="en"/>
              <a:t> them are must have skills to display on your resume or portfolio. </a:t>
            </a:r>
            <a:endParaRPr/>
          </a:p>
          <a:p>
            <a:pPr indent="-342900" lvl="0" marL="457200" rtl="0" algn="l">
              <a:spcBef>
                <a:spcPts val="0"/>
              </a:spcBef>
              <a:spcAft>
                <a:spcPts val="0"/>
              </a:spcAft>
              <a:buSzPts val="1800"/>
              <a:buChar char="-"/>
            </a:pPr>
            <a:r>
              <a:rPr lang="en"/>
              <a:t>API’s allow you to access the deeper level of the internet and expands your ability to create change outside of your computer. With it, you can interface </a:t>
            </a:r>
            <a:r>
              <a:rPr lang="en"/>
              <a:t>with companies such as Google to perform data analysis or connect to companies like Twilio to send millions of text messages.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Quiz!</a:t>
            </a:r>
            <a:endParaRPr/>
          </a:p>
        </p:txBody>
      </p:sp>
      <p:sp>
        <p:nvSpPr>
          <p:cNvPr id="179" name="Google Shape;179;p2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What is an API?</a:t>
            </a:r>
            <a:endParaRPr/>
          </a:p>
          <a:p>
            <a:pPr indent="-342900" lvl="0" marL="457200" rtl="0" algn="l">
              <a:spcBef>
                <a:spcPts val="0"/>
              </a:spcBef>
              <a:spcAft>
                <a:spcPts val="0"/>
              </a:spcAft>
              <a:buSzPts val="1800"/>
              <a:buChar char="-"/>
            </a:pPr>
            <a:r>
              <a:rPr lang="en"/>
              <a:t>Why are API’s useful?</a:t>
            </a:r>
            <a:endParaRPr/>
          </a:p>
          <a:p>
            <a:pPr indent="-342900" lvl="0" marL="457200" rtl="0" algn="l">
              <a:spcBef>
                <a:spcPts val="0"/>
              </a:spcBef>
              <a:spcAft>
                <a:spcPts val="0"/>
              </a:spcAft>
              <a:buSzPts val="1800"/>
              <a:buChar char="-"/>
            </a:pPr>
            <a:r>
              <a:rPr lang="en"/>
              <a:t>Where do you see API’s being used?</a:t>
            </a:r>
            <a:endParaRPr/>
          </a:p>
          <a:p>
            <a:pPr indent="0" lvl="0" marL="0" rtl="0" algn="l">
              <a:spcBef>
                <a:spcPts val="120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Coming Up</a:t>
            </a:r>
            <a:endParaRPr/>
          </a:p>
        </p:txBody>
      </p:sp>
      <p:sp>
        <p:nvSpPr>
          <p:cNvPr id="185" name="Google Shape;185;p2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Request Protocols (HTTP and HTTPS)</a:t>
            </a:r>
            <a:endParaRPr/>
          </a:p>
          <a:p>
            <a:pPr indent="-342900" lvl="0" marL="457200" rtl="0" algn="l">
              <a:spcBef>
                <a:spcPts val="0"/>
              </a:spcBef>
              <a:spcAft>
                <a:spcPts val="0"/>
              </a:spcAft>
              <a:buSzPts val="1800"/>
              <a:buChar char="-"/>
            </a:pPr>
            <a:r>
              <a:rPr lang="en"/>
              <a:t>Types of Requests (Get/Post/Delete)</a:t>
            </a:r>
            <a:endParaRPr/>
          </a:p>
          <a:p>
            <a:pPr indent="-342900" lvl="0" marL="457200" rtl="0" algn="l">
              <a:spcBef>
                <a:spcPts val="0"/>
              </a:spcBef>
              <a:spcAft>
                <a:spcPts val="0"/>
              </a:spcAft>
              <a:buSzPts val="1800"/>
              <a:buChar char="-"/>
            </a:pPr>
            <a:r>
              <a:rPr lang="en"/>
              <a:t>API’s and Where to Find Them </a:t>
            </a:r>
            <a:endParaRPr/>
          </a:p>
          <a:p>
            <a:pPr indent="-342900" lvl="0" marL="457200" rtl="0" algn="l">
              <a:spcBef>
                <a:spcPts val="0"/>
              </a:spcBef>
              <a:spcAft>
                <a:spcPts val="0"/>
              </a:spcAft>
              <a:buSzPts val="1800"/>
              <a:buChar char="-"/>
            </a:pPr>
            <a:r>
              <a:rPr lang="en"/>
              <a:t>Using an API [Non-Programming Edition]</a:t>
            </a:r>
            <a:endParaRPr/>
          </a:p>
          <a:p>
            <a:pPr indent="-342900" lvl="0" marL="457200" rtl="0" algn="l">
              <a:spcBef>
                <a:spcPts val="0"/>
              </a:spcBef>
              <a:spcAft>
                <a:spcPts val="0"/>
              </a:spcAft>
              <a:buSzPts val="1800"/>
              <a:buChar char="-"/>
            </a:pPr>
            <a:r>
              <a:rPr lang="en"/>
              <a:t>Using an API [Programming Edition]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Tutorial 05</a:t>
            </a:r>
            <a:endParaRPr/>
          </a:p>
        </p:txBody>
      </p:sp>
      <p:sp>
        <p:nvSpPr>
          <p:cNvPr id="73" name="Google Shape;73;p14"/>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fontScale="62500" lnSpcReduction="20000"/>
          </a:bodyPr>
          <a:lstStyle/>
          <a:p>
            <a:pPr indent="0" lvl="0" marL="0" rtl="0" algn="ctr">
              <a:spcBef>
                <a:spcPts val="0"/>
              </a:spcBef>
              <a:spcAft>
                <a:spcPts val="0"/>
              </a:spcAft>
              <a:buNone/>
            </a:pPr>
            <a:r>
              <a:rPr b="1" lang="en" sz="5400">
                <a:solidFill>
                  <a:schemeClr val="accent1"/>
                </a:solidFill>
                <a:latin typeface="PT Sans Narrow"/>
                <a:ea typeface="PT Sans Narrow"/>
                <a:cs typeface="PT Sans Narrow"/>
                <a:sym typeface="PT Sans Narrow"/>
              </a:rPr>
              <a:t>COVID-19 Data Project</a:t>
            </a:r>
            <a:endParaRPr b="1" sz="5400">
              <a:solidFill>
                <a:schemeClr val="accent1"/>
              </a:solidFill>
              <a:latin typeface="PT Sans Narrow"/>
              <a:ea typeface="PT Sans Narrow"/>
              <a:cs typeface="PT Sans Narrow"/>
              <a:sym typeface="PT Sans Narrow"/>
            </a:endParaRPr>
          </a:p>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Breaking the Illusion!</a:t>
            </a:r>
            <a:endParaRPr/>
          </a:p>
        </p:txBody>
      </p:sp>
      <p:sp>
        <p:nvSpPr>
          <p:cNvPr id="79" name="Google Shape;79;p1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Have you ever considered how two devices or services can “talk” to each other? For example, how does an Alexa control the lights in your home? How can a Roomba show notifications on your phone? Even more simply, how can Slack coordinate with Google Calendar? They are two entirely two different companies!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You may have heard of the Internet of Things, a web that connects all of our devices. But what is </a:t>
            </a:r>
            <a:r>
              <a:rPr lang="en">
                <a:solidFill>
                  <a:srgbClr val="000000"/>
                </a:solidFill>
              </a:rPr>
              <a:t>this “web” of connections? How does it work? How can we, as developers, access this incredibly vast pool of information? </a:t>
            </a:r>
            <a:endParaRPr>
              <a:solidFill>
                <a:srgbClr val="000000"/>
              </a:solidFill>
            </a:endParaRPr>
          </a:p>
        </p:txBody>
      </p:sp>
      <p:pic>
        <p:nvPicPr>
          <p:cNvPr id="80" name="Google Shape;80;p15"/>
          <p:cNvPicPr preferRelativeResize="0"/>
          <p:nvPr/>
        </p:nvPicPr>
        <p:blipFill>
          <a:blip r:embed="rId3">
            <a:alphaModFix/>
          </a:blip>
          <a:stretch>
            <a:fillRect/>
          </a:stretch>
        </p:blipFill>
        <p:spPr>
          <a:xfrm>
            <a:off x="6823992" y="113900"/>
            <a:ext cx="2048760" cy="1152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Rarity (or lack thereof…)</a:t>
            </a:r>
            <a:endParaRPr/>
          </a:p>
        </p:txBody>
      </p:sp>
      <p:sp>
        <p:nvSpPr>
          <p:cNvPr id="86" name="Google Shape;86;p1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Every single </a:t>
            </a:r>
            <a:r>
              <a:rPr lang="en"/>
              <a:t>company</a:t>
            </a:r>
            <a:r>
              <a:rPr lang="en"/>
              <a:t> uses an API. Here are </a:t>
            </a:r>
            <a:r>
              <a:rPr lang="en"/>
              <a:t>some examples! </a:t>
            </a:r>
            <a:endParaRPr/>
          </a:p>
          <a:p>
            <a:pPr indent="-342900" lvl="0" marL="457200" rtl="0" algn="l">
              <a:spcBef>
                <a:spcPts val="0"/>
              </a:spcBef>
              <a:spcAft>
                <a:spcPts val="0"/>
              </a:spcAft>
              <a:buSzPts val="1800"/>
              <a:buChar char="-"/>
            </a:pPr>
            <a:r>
              <a:rPr lang="en"/>
              <a:t>Google</a:t>
            </a:r>
            <a:endParaRPr/>
          </a:p>
          <a:p>
            <a:pPr indent="-342900" lvl="0" marL="457200" rtl="0" algn="l">
              <a:spcBef>
                <a:spcPts val="0"/>
              </a:spcBef>
              <a:spcAft>
                <a:spcPts val="0"/>
              </a:spcAft>
              <a:buSzPts val="1800"/>
              <a:buChar char="-"/>
            </a:pPr>
            <a:r>
              <a:rPr lang="en"/>
              <a:t>Netflix</a:t>
            </a:r>
            <a:endParaRPr/>
          </a:p>
          <a:p>
            <a:pPr indent="-342900" lvl="0" marL="457200" rtl="0" algn="l">
              <a:spcBef>
                <a:spcPts val="0"/>
              </a:spcBef>
              <a:spcAft>
                <a:spcPts val="0"/>
              </a:spcAft>
              <a:buSzPts val="1800"/>
              <a:buChar char="-"/>
            </a:pPr>
            <a:r>
              <a:rPr lang="en"/>
              <a:t>Slack</a:t>
            </a:r>
            <a:endParaRPr/>
          </a:p>
          <a:p>
            <a:pPr indent="-342900" lvl="0" marL="457200" rtl="0" algn="l">
              <a:spcBef>
                <a:spcPts val="0"/>
              </a:spcBef>
              <a:spcAft>
                <a:spcPts val="0"/>
              </a:spcAft>
              <a:buSzPts val="1800"/>
              <a:buChar char="-"/>
            </a:pPr>
            <a:r>
              <a:rPr lang="en"/>
              <a:t>Facebook</a:t>
            </a:r>
            <a:endParaRPr/>
          </a:p>
          <a:p>
            <a:pPr indent="-342900" lvl="0" marL="457200" rtl="0" algn="l">
              <a:spcBef>
                <a:spcPts val="0"/>
              </a:spcBef>
              <a:spcAft>
                <a:spcPts val="0"/>
              </a:spcAft>
              <a:buSzPts val="1800"/>
              <a:buChar char="-"/>
            </a:pPr>
            <a:r>
              <a:rPr lang="en"/>
              <a:t>Walmart</a:t>
            </a:r>
            <a:endParaRPr/>
          </a:p>
          <a:p>
            <a:pPr indent="-342900" lvl="0" marL="457200" rtl="0" algn="l">
              <a:spcBef>
                <a:spcPts val="0"/>
              </a:spcBef>
              <a:spcAft>
                <a:spcPts val="0"/>
              </a:spcAft>
              <a:buSzPts val="1800"/>
              <a:buChar char="-"/>
            </a:pPr>
            <a:r>
              <a:rPr lang="en"/>
              <a:t>Microsoft</a:t>
            </a:r>
            <a:endParaRPr/>
          </a:p>
          <a:p>
            <a:pPr indent="-342900" lvl="0" marL="457200" rtl="0" algn="l">
              <a:spcBef>
                <a:spcPts val="0"/>
              </a:spcBef>
              <a:spcAft>
                <a:spcPts val="0"/>
              </a:spcAft>
              <a:buSzPts val="1800"/>
              <a:buChar char="-"/>
            </a:pPr>
            <a:r>
              <a:rPr lang="en"/>
              <a:t>Any company you can ever list…..</a:t>
            </a:r>
            <a:endParaRPr/>
          </a:p>
          <a:p>
            <a:pPr indent="-342900" lvl="0" marL="457200" rtl="0" algn="l">
              <a:spcBef>
                <a:spcPts val="0"/>
              </a:spcBef>
              <a:spcAft>
                <a:spcPts val="0"/>
              </a:spcAft>
              <a:buSzPts val="1800"/>
              <a:buChar char="-"/>
            </a:pPr>
            <a:r>
              <a:rPr lang="en"/>
              <a:t>Even we use API’s! Technically, you’ve already been doing so! </a:t>
            </a:r>
            <a:r>
              <a:rPr lang="en"/>
              <a:t> </a:t>
            </a:r>
            <a:endParaRPr/>
          </a:p>
        </p:txBody>
      </p:sp>
      <p:pic>
        <p:nvPicPr>
          <p:cNvPr id="87" name="Google Shape;87;p16"/>
          <p:cNvPicPr preferRelativeResize="0"/>
          <p:nvPr/>
        </p:nvPicPr>
        <p:blipFill rotWithShape="1">
          <a:blip r:embed="rId3">
            <a:alphaModFix/>
          </a:blip>
          <a:srcRect b="0" l="0" r="0" t="16100"/>
          <a:stretch/>
        </p:blipFill>
        <p:spPr>
          <a:xfrm>
            <a:off x="5875425" y="41825"/>
            <a:ext cx="3268576" cy="1338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When/Where Do I Use Them?</a:t>
            </a:r>
            <a:endParaRPr/>
          </a:p>
        </p:txBody>
      </p:sp>
      <p:sp>
        <p:nvSpPr>
          <p:cNvPr id="93" name="Google Shape;93;p1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Quite literally everywhere!</a:t>
            </a:r>
            <a:endParaRPr/>
          </a:p>
          <a:p>
            <a:pPr indent="-317500" lvl="1" marL="914400" rtl="0" algn="l">
              <a:spcBef>
                <a:spcPts val="0"/>
              </a:spcBef>
              <a:spcAft>
                <a:spcPts val="0"/>
              </a:spcAft>
              <a:buSzPts val="1400"/>
              <a:buChar char="-"/>
            </a:pPr>
            <a:r>
              <a:rPr lang="en"/>
              <a:t>Companies and consumers p</a:t>
            </a:r>
            <a:r>
              <a:rPr lang="en"/>
              <a:t>eople use the Skyscanner API to find out the price and availability of flights at a given time, people use the Flickr API to automatically find relevant images to go with their articles, people use the Cronofy API to organise people’s schedules and the bookable resources for their organisation.</a:t>
            </a:r>
            <a:endParaRPr/>
          </a:p>
          <a:p>
            <a:pPr indent="-317500" lvl="1" marL="914400" rtl="0" algn="l">
              <a:spcBef>
                <a:spcPts val="0"/>
              </a:spcBef>
              <a:spcAft>
                <a:spcPts val="0"/>
              </a:spcAft>
              <a:buSzPts val="1400"/>
              <a:buChar char="-"/>
            </a:pPr>
            <a:r>
              <a:rPr lang="en"/>
              <a:t>Healthcare providers use them to securely and effectively communicate data to other organizations and administrators</a:t>
            </a:r>
            <a:endParaRPr/>
          </a:p>
          <a:p>
            <a:pPr indent="-317500" lvl="1" marL="914400" rtl="0" algn="l">
              <a:spcBef>
                <a:spcPts val="0"/>
              </a:spcBef>
              <a:spcAft>
                <a:spcPts val="0"/>
              </a:spcAft>
              <a:buSzPts val="1400"/>
              <a:buChar char="-"/>
            </a:pPr>
            <a:r>
              <a:rPr lang="en"/>
              <a:t>You use them every time you login in to any platform! Ever thought of how and where your passwords are stored? How they’re encrypted? Hint: API’s!</a:t>
            </a:r>
            <a:endParaRPr/>
          </a:p>
          <a:p>
            <a:pPr indent="-317500" lvl="1" marL="914400" rtl="0" algn="l">
              <a:spcBef>
                <a:spcPts val="0"/>
              </a:spcBef>
              <a:spcAft>
                <a:spcPts val="0"/>
              </a:spcAft>
              <a:buSzPts val="1400"/>
              <a:buChar char="-"/>
            </a:pPr>
            <a:r>
              <a:rPr lang="en"/>
              <a:t>You use them every time you book anything on the internet, be it a flight, tickets to the Nets games, whatever have you! </a:t>
            </a:r>
            <a:endParaRPr/>
          </a:p>
          <a:p>
            <a:pPr indent="-317500" lvl="1" marL="914400" rtl="0" algn="l">
              <a:spcBef>
                <a:spcPts val="0"/>
              </a:spcBef>
              <a:spcAft>
                <a:spcPts val="0"/>
              </a:spcAft>
              <a:buSzPts val="1400"/>
              <a:buChar char="-"/>
            </a:pPr>
            <a:r>
              <a:rPr lang="en"/>
              <a:t>Ever used a credit card to pay for something, online or otherwise? You guessed it: API’s! </a:t>
            </a:r>
            <a:endParaRPr/>
          </a:p>
        </p:txBody>
      </p:sp>
      <p:pic>
        <p:nvPicPr>
          <p:cNvPr id="94" name="Google Shape;94;p17"/>
          <p:cNvPicPr preferRelativeResize="0"/>
          <p:nvPr/>
        </p:nvPicPr>
        <p:blipFill>
          <a:blip r:embed="rId3">
            <a:alphaModFix/>
          </a:blip>
          <a:stretch>
            <a:fillRect/>
          </a:stretch>
        </p:blipFill>
        <p:spPr>
          <a:xfrm>
            <a:off x="7630025" y="79325"/>
            <a:ext cx="1438775" cy="1438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Restaurants and Bridges</a:t>
            </a:r>
            <a:endParaRPr/>
          </a:p>
        </p:txBody>
      </p:sp>
      <p:sp>
        <p:nvSpPr>
          <p:cNvPr id="100" name="Google Shape;100;p1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You may have guessed already that it has something to do with an API or an </a:t>
            </a:r>
            <a:r>
              <a:rPr lang="en"/>
              <a:t>Application</a:t>
            </a:r>
            <a:r>
              <a:rPr lang="en"/>
              <a:t> Programming Interface. But what is an API? How do we conceptualize it? As an </a:t>
            </a:r>
            <a:r>
              <a:rPr lang="en"/>
              <a:t>analogy</a:t>
            </a:r>
            <a:r>
              <a:rPr lang="en"/>
              <a:t>, let’s talk about restaurants and bridges (we promise this has something to do with something!). </a:t>
            </a:r>
            <a:endParaRPr/>
          </a:p>
          <a:p>
            <a:pPr indent="0" lvl="0" marL="0" rtl="0" algn="l">
              <a:spcBef>
                <a:spcPts val="1200"/>
              </a:spcBef>
              <a:spcAft>
                <a:spcPts val="1200"/>
              </a:spcAft>
              <a:buNone/>
            </a:pPr>
            <a:r>
              <a:t/>
            </a:r>
            <a:endParaRPr/>
          </a:p>
        </p:txBody>
      </p:sp>
      <p:pic>
        <p:nvPicPr>
          <p:cNvPr id="101" name="Google Shape;101;p18"/>
          <p:cNvPicPr preferRelativeResize="0"/>
          <p:nvPr/>
        </p:nvPicPr>
        <p:blipFill>
          <a:blip r:embed="rId3">
            <a:alphaModFix/>
          </a:blip>
          <a:stretch>
            <a:fillRect/>
          </a:stretch>
        </p:blipFill>
        <p:spPr>
          <a:xfrm>
            <a:off x="5685975" y="3061500"/>
            <a:ext cx="3362026" cy="1891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Ordering At A Restaurant</a:t>
            </a:r>
            <a:endParaRPr/>
          </a:p>
        </p:txBody>
      </p:sp>
      <p:sp>
        <p:nvSpPr>
          <p:cNvPr id="107" name="Google Shape;107;p1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When going to a restaurant, as a customer, you’re not allowed to go into the kitchen. To know what is av</a:t>
            </a:r>
            <a:r>
              <a:rPr lang="en"/>
              <a:t>ailable, you have to look at the menu.</a:t>
            </a:r>
            <a:endParaRPr/>
          </a:p>
          <a:p>
            <a:pPr indent="-342900" lvl="0" marL="457200" rtl="0" algn="l">
              <a:spcBef>
                <a:spcPts val="0"/>
              </a:spcBef>
              <a:spcAft>
                <a:spcPts val="0"/>
              </a:spcAft>
              <a:buSzPts val="1800"/>
              <a:buChar char="-"/>
            </a:pPr>
            <a:r>
              <a:rPr lang="en"/>
              <a:t>After looking at the menu, you place your order with the waiter. </a:t>
            </a:r>
            <a:endParaRPr/>
          </a:p>
          <a:p>
            <a:pPr indent="-342900" lvl="0" marL="457200" rtl="0" algn="l">
              <a:spcBef>
                <a:spcPts val="0"/>
              </a:spcBef>
              <a:spcAft>
                <a:spcPts val="0"/>
              </a:spcAft>
              <a:buSzPts val="1800"/>
              <a:buChar char="-"/>
            </a:pPr>
            <a:r>
              <a:rPr lang="en"/>
              <a:t>The waiter passes it to the kitchen, which then processes your order and hands it off to the waiter, who brings it to your table. The waiter can only provide what the kitchen provides. </a:t>
            </a:r>
            <a:endParaRPr/>
          </a:p>
          <a:p>
            <a:pPr indent="-342900" lvl="0" marL="457200" rtl="0" algn="l">
              <a:spcBef>
                <a:spcPts val="0"/>
              </a:spcBef>
              <a:spcAft>
                <a:spcPts val="0"/>
              </a:spcAft>
              <a:buSzPts val="1800"/>
              <a:buChar char="-"/>
            </a:pPr>
            <a:r>
              <a:rPr lang="en"/>
              <a:t>This, in the most basic sense, is how an API works! </a:t>
            </a:r>
            <a:endParaRPr/>
          </a:p>
          <a:p>
            <a:pPr indent="-342900" lvl="0" marL="457200" rtl="0" algn="l">
              <a:spcBef>
                <a:spcPts val="0"/>
              </a:spcBef>
              <a:spcAft>
                <a:spcPts val="0"/>
              </a:spcAft>
              <a:buSzPts val="1800"/>
              <a:buChar char="-"/>
            </a:pPr>
            <a:r>
              <a:rPr lang="en"/>
              <a:t>Can you guess who the API is in this scenario? </a:t>
            </a:r>
            <a:endParaRPr/>
          </a:p>
        </p:txBody>
      </p:sp>
      <p:pic>
        <p:nvPicPr>
          <p:cNvPr id="108" name="Google Shape;108;p19"/>
          <p:cNvPicPr preferRelativeResize="0"/>
          <p:nvPr/>
        </p:nvPicPr>
        <p:blipFill>
          <a:blip r:embed="rId3">
            <a:alphaModFix/>
          </a:blip>
          <a:stretch>
            <a:fillRect/>
          </a:stretch>
        </p:blipFill>
        <p:spPr>
          <a:xfrm>
            <a:off x="6756424" y="3238500"/>
            <a:ext cx="2247701" cy="1784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Analogies, Analogies...</a:t>
            </a:r>
            <a:endParaRPr/>
          </a:p>
        </p:txBody>
      </p:sp>
      <p:sp>
        <p:nvSpPr>
          <p:cNvPr id="114" name="Google Shape;114;p2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In the scenario we just discussed, the API would be the waiter. </a:t>
            </a:r>
            <a:endParaRPr/>
          </a:p>
          <a:p>
            <a:pPr indent="-342900" lvl="0" marL="457200" rtl="0" algn="l">
              <a:spcBef>
                <a:spcPts val="0"/>
              </a:spcBef>
              <a:spcAft>
                <a:spcPts val="0"/>
              </a:spcAft>
              <a:buSzPts val="1800"/>
              <a:buChar char="-"/>
            </a:pPr>
            <a:r>
              <a:rPr lang="en"/>
              <a:t>The consumer (you!) is an API </a:t>
            </a:r>
            <a:r>
              <a:rPr lang="en"/>
              <a:t>customer. </a:t>
            </a:r>
            <a:endParaRPr/>
          </a:p>
          <a:p>
            <a:pPr indent="-342900" lvl="0" marL="457200" rtl="0" algn="l">
              <a:spcBef>
                <a:spcPts val="0"/>
              </a:spcBef>
              <a:spcAft>
                <a:spcPts val="0"/>
              </a:spcAft>
              <a:buSzPts val="1800"/>
              <a:buChar char="-"/>
            </a:pPr>
            <a:r>
              <a:rPr lang="en"/>
              <a:t>The menu is the documentation of the API and defines what you can or cannot request (for example, it doesn’t make sense to order a car from a bodega).</a:t>
            </a:r>
            <a:endParaRPr/>
          </a:p>
          <a:p>
            <a:pPr indent="-342900" lvl="0" marL="457200" rtl="0" algn="l">
              <a:spcBef>
                <a:spcPts val="0"/>
              </a:spcBef>
              <a:spcAft>
                <a:spcPts val="0"/>
              </a:spcAft>
              <a:buSzPts val="1800"/>
              <a:buChar char="-"/>
            </a:pPr>
            <a:r>
              <a:rPr lang="en"/>
              <a:t>The kitchen would be a server, a database or some other processing unit that returns the data (or “food”) that you requested. </a:t>
            </a:r>
            <a:endParaRPr/>
          </a:p>
          <a:p>
            <a:pPr indent="-342900" lvl="0" marL="457200" rtl="0" algn="l">
              <a:spcBef>
                <a:spcPts val="0"/>
              </a:spcBef>
              <a:spcAft>
                <a:spcPts val="0"/>
              </a:spcAft>
              <a:buSzPts val="1800"/>
              <a:buChar char="-"/>
            </a:pPr>
            <a:r>
              <a:rPr lang="en"/>
              <a:t>In order to get the data (or “food”) that you want, you need to make a request (place an order) in a specific way (defined by the menu) with the API (the waiter). If you make a request in the wrong way, you won’t get what you want.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Continued...</a:t>
            </a:r>
            <a:endParaRPr/>
          </a:p>
        </p:txBody>
      </p:sp>
      <p:sp>
        <p:nvSpPr>
          <p:cNvPr id="120" name="Google Shape;120;p2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Now then, can you guess what an API is?</a:t>
            </a:r>
            <a:endParaRPr/>
          </a:p>
          <a:p>
            <a:pPr indent="-342900" lvl="0" marL="457200" rtl="0" algn="l">
              <a:spcBef>
                <a:spcPts val="0"/>
              </a:spcBef>
              <a:spcAft>
                <a:spcPts val="0"/>
              </a:spcAft>
              <a:buSzPts val="1800"/>
              <a:buChar char="-"/>
            </a:pPr>
            <a:r>
              <a:rPr lang="en"/>
              <a:t>An API is simply a way for two programs to be able to “talk” to each other. One program requests some information from some sort of database, which will </a:t>
            </a:r>
            <a:r>
              <a:rPr lang="en"/>
              <a:t>return</a:t>
            </a:r>
            <a:r>
              <a:rPr lang="en"/>
              <a:t> some </a:t>
            </a:r>
            <a:r>
              <a:rPr lang="en"/>
              <a:t>data if the request was placed in the </a:t>
            </a:r>
            <a:r>
              <a:rPr lang="en"/>
              <a:t>right way. (Ex: You will only receive your order from the kitchen if you select something from the menu.)</a:t>
            </a:r>
            <a:endParaRPr/>
          </a:p>
          <a:p>
            <a:pPr indent="-342900" lvl="0" marL="457200" rtl="0" algn="l">
              <a:spcBef>
                <a:spcPts val="0"/>
              </a:spcBef>
              <a:spcAft>
                <a:spcPts val="0"/>
              </a:spcAft>
              <a:buSzPts val="1800"/>
              <a:buChar char="-"/>
            </a:pPr>
            <a:r>
              <a:rPr lang="en"/>
              <a:t>API’s can also send commands to each other which is how you can schedule a Google Calendar Event straight from Slack! It’s just a matter of sending the right data! </a:t>
            </a:r>
            <a:endParaRPr/>
          </a:p>
          <a:p>
            <a:pPr indent="0" lvl="0" marL="0" rtl="0" algn="l">
              <a:spcBef>
                <a:spcPts val="1200"/>
              </a:spcBef>
              <a:spcAft>
                <a:spcPts val="1200"/>
              </a:spcAft>
              <a:buNone/>
            </a:pPr>
            <a:r>
              <a:t/>
            </a:r>
            <a:endParaRPr/>
          </a:p>
        </p:txBody>
      </p:sp>
      <p:pic>
        <p:nvPicPr>
          <p:cNvPr id="121" name="Google Shape;121;p21"/>
          <p:cNvPicPr preferRelativeResize="0"/>
          <p:nvPr/>
        </p:nvPicPr>
        <p:blipFill>
          <a:blip r:embed="rId3">
            <a:alphaModFix/>
          </a:blip>
          <a:stretch>
            <a:fillRect/>
          </a:stretch>
        </p:blipFill>
        <p:spPr>
          <a:xfrm>
            <a:off x="4572000" y="3855125"/>
            <a:ext cx="4572001" cy="1158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